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22" r:id="rId6"/>
  </p:sldMasterIdLst>
  <p:notesMasterIdLst>
    <p:notesMasterId r:id="rId43"/>
  </p:notesMasterIdLst>
  <p:sldIdLst>
    <p:sldId id="275" r:id="rId7"/>
    <p:sldId id="276" r:id="rId8"/>
    <p:sldId id="265" r:id="rId9"/>
    <p:sldId id="270" r:id="rId10"/>
    <p:sldId id="271" r:id="rId11"/>
    <p:sldId id="272" r:id="rId12"/>
    <p:sldId id="279" r:id="rId13"/>
    <p:sldId id="286" r:id="rId14"/>
    <p:sldId id="310" r:id="rId15"/>
    <p:sldId id="327" r:id="rId16"/>
    <p:sldId id="326" r:id="rId17"/>
    <p:sldId id="319" r:id="rId18"/>
    <p:sldId id="322" r:id="rId19"/>
    <p:sldId id="321" r:id="rId20"/>
    <p:sldId id="320" r:id="rId21"/>
    <p:sldId id="311" r:id="rId22"/>
    <p:sldId id="312" r:id="rId23"/>
    <p:sldId id="313" r:id="rId24"/>
    <p:sldId id="314" r:id="rId25"/>
    <p:sldId id="315" r:id="rId26"/>
    <p:sldId id="302" r:id="rId27"/>
    <p:sldId id="288" r:id="rId28"/>
    <p:sldId id="300" r:id="rId29"/>
    <p:sldId id="325" r:id="rId30"/>
    <p:sldId id="291" r:id="rId31"/>
    <p:sldId id="329" r:id="rId32"/>
    <p:sldId id="332" r:id="rId33"/>
    <p:sldId id="330" r:id="rId34"/>
    <p:sldId id="331" r:id="rId35"/>
    <p:sldId id="307" r:id="rId36"/>
    <p:sldId id="309" r:id="rId37"/>
    <p:sldId id="256" r:id="rId38"/>
    <p:sldId id="292" r:id="rId39"/>
    <p:sldId id="323" r:id="rId40"/>
    <p:sldId id="324" r:id="rId41"/>
    <p:sldId id="328" r:id="rId4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78886" autoAdjust="0"/>
  </p:normalViewPr>
  <p:slideViewPr>
    <p:cSldViewPr snapToGrid="0">
      <p:cViewPr varScale="1">
        <p:scale>
          <a:sx n="91" d="100"/>
          <a:sy n="91" d="100"/>
        </p:scale>
        <p:origin x="894" y="96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Всем известно, что переход из школы в ВУЗ сопровождается огромными изменениями в сознании и жизни</a:t>
            </a:r>
            <a:br>
              <a:rPr lang="ru-RU" dirty="0" smtClean="0"/>
            </a:br>
            <a:r>
              <a:rPr lang="ru-RU" dirty="0" smtClean="0"/>
              <a:t>ребенка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ru-RU" baseline="0" dirty="0" smtClean="0"/>
              <a:t>он </a:t>
            </a:r>
            <a:r>
              <a:rPr lang="ru-RU" dirty="0" smtClean="0"/>
              <a:t>становится на самостоятельный путь, начинает понимать свою ответственность в процессе</a:t>
            </a:r>
            <a:br>
              <a:rPr lang="ru-RU" dirty="0" smtClean="0"/>
            </a:br>
            <a:r>
              <a:rPr lang="ru-RU" dirty="0" smtClean="0"/>
              <a:t>получения знаний, резко взрослеет и уходит в сферу специализированных наук. Поэтому, часто самым</a:t>
            </a:r>
            <a:br>
              <a:rPr lang="ru-RU" dirty="0" smtClean="0"/>
            </a:br>
            <a:r>
              <a:rPr lang="ru-RU" dirty="0" smtClean="0"/>
              <a:t>сложным для адаптации является первый семестр в университете.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Принимая это во внимание, Днепровский технологический университет разработал уникальную программу</a:t>
            </a:r>
            <a:br>
              <a:rPr lang="ru-RU" dirty="0" smtClean="0"/>
            </a:br>
            <a:r>
              <a:rPr lang="ru-RU" dirty="0" err="1" smtClean="0"/>
              <a:t>довузовской</a:t>
            </a:r>
            <a:r>
              <a:rPr lang="ru-RU" dirty="0" smtClean="0"/>
              <a:t> подготовки для выпускников 9-х и 10-х классов, которая готовит будущих профессионалов</a:t>
            </a:r>
            <a:br>
              <a:rPr lang="ru-RU" dirty="0" smtClean="0"/>
            </a:br>
            <a:r>
              <a:rPr lang="ru-RU" dirty="0" smtClean="0"/>
              <a:t>к поступлению в университет Шаг. </a:t>
            </a:r>
          </a:p>
          <a:p>
            <a:endParaRPr lang="ru-RU" dirty="0" smtClean="0"/>
          </a:p>
          <a:p>
            <a:r>
              <a:rPr lang="ru-RU" dirty="0" smtClean="0"/>
              <a:t>Программа была разработана для: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 комфортной адаптации к уровню дальнейшего обучения в университете, более плавного</a:t>
            </a:r>
            <a:br>
              <a:rPr lang="ru-RU" dirty="0" smtClean="0"/>
            </a:br>
            <a:r>
              <a:rPr lang="ru-RU" dirty="0" smtClean="0"/>
              <a:t>вхождения ребенка в </a:t>
            </a:r>
            <a:r>
              <a:rPr lang="ru-RU" dirty="0" err="1" smtClean="0"/>
              <a:t>в</a:t>
            </a:r>
            <a:r>
              <a:rPr lang="ru-RU" dirty="0" smtClean="0"/>
              <a:t> мир высшей школы</a:t>
            </a:r>
            <a:br>
              <a:rPr lang="ru-RU" dirty="0" smtClean="0"/>
            </a:br>
            <a:r>
              <a:rPr lang="ru-RU" dirty="0" smtClean="0"/>
              <a:t> получение базовых знаний в области ИТ технологий,</a:t>
            </a:r>
            <a:br>
              <a:rPr lang="ru-RU" dirty="0" smtClean="0"/>
            </a:br>
            <a:r>
              <a:rPr lang="ru-RU" dirty="0" smtClean="0"/>
              <a:t> возможности школьника почувствовать себя в реальной сфере ИТ еще до вступления в ВУЗ и понять свои</a:t>
            </a:r>
            <a:br>
              <a:rPr lang="ru-RU" dirty="0" smtClean="0"/>
            </a:br>
            <a:r>
              <a:rPr lang="ru-RU" dirty="0" smtClean="0"/>
              <a:t>предпочтения в различных ИТ направлениях.</a:t>
            </a:r>
            <a:br>
              <a:rPr lang="ru-RU" dirty="0" smtClean="0"/>
            </a:br>
            <a:r>
              <a:rPr lang="ru-RU" dirty="0" smtClean="0"/>
              <a:t> развить лидерские качества и профессиональные навыки</a:t>
            </a:r>
            <a:br>
              <a:rPr lang="ru-RU" dirty="0" smtClean="0"/>
            </a:br>
            <a:r>
              <a:rPr lang="ru-RU" dirty="0" smtClean="0"/>
              <a:t> повысить мотивацию к обучению в ВУЗе за счет интересных занятий с высококлассными</a:t>
            </a:r>
            <a:br>
              <a:rPr lang="ru-RU" dirty="0" smtClean="0"/>
            </a:br>
            <a:r>
              <a:rPr lang="ru-RU" dirty="0" smtClean="0"/>
              <a:t>профессионалами по специальности.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516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46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Захисти проектів 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fld id="{D1E31B52-DA71-47CA-AD4A-CA6594A61B6F}" type="slidenum">
              <a:rPr kumimoji="0" lang="ru-RU" alt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t>31</a:t>
            </a:fld>
            <a:endParaRPr kumimoji="0" lang="ru-RU" altLang="uk-UA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2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Эта  машина</a:t>
            </a:r>
            <a:r>
              <a:rPr lang="ru-RU" baseline="0" dirty="0" smtClean="0"/>
              <a:t> достанется одному из студентов. Может быть вам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86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70C0"/>
                </a:solidFill>
                <a:latin typeface="Ubuntu" pitchFamily="34" charset="0"/>
              </a:rPr>
              <a:t>Желающих очень много, количество мест ограничено, поэтому спешите заключить договора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69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96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45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AC783-575D-498B-9F18-0EEF2B36B56F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8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BA59-6595-46FC-B206-5ECD0350E2B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921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406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402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533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10C19D9-C42E-4861-AFCA-D007DA875B6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048370730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A9C50CD9-7C24-40DE-8BA7-B04E318E79A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25539317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FB011439-116F-40D3-A76C-EEF2344819E7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379030339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111A28AB-AA1C-4FAB-A69D-023649B976D0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06296586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9FD7C7-A97E-4A2A-89EB-504E74BCEEF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510928092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BB5508CE-DFAE-4BE2-9B23-6AF5FFB46BB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43942033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CA855609-3C1A-4693-8858-48B4E76750FB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6474621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DC84B266-81A3-48D6-8F10-CD90FBF7C119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25913112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435D2E3-E832-4F5D-A896-445074573EA5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935601044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2D58DF-8AB7-4E63-BC3F-5C2A6E92E4DD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203355949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22AF671-4275-4A13-876F-2724C26FB9A1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8094197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27.09.2019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  <p:sldLayoutId id="2147483734" r:id="rId16"/>
    <p:sldLayoutId id="2147483735" r:id="rId17"/>
    <p:sldLayoutId id="2147483736" r:id="rId18"/>
    <p:sldLayoutId id="214748373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310" y="365041"/>
            <a:ext cx="10515382" cy="1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8310" y="1825203"/>
            <a:ext cx="10515382" cy="43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2052" name="Дата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309" y="6356467"/>
            <a:ext cx="2743557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3" name="Нижний колонтитул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9127" y="6356467"/>
            <a:ext cx="4113748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610134" y="6356467"/>
            <a:ext cx="2743557" cy="3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25000"/>
              <a:defRPr sz="16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D4DE25A-625B-4826-8E01-ABDFF0D7A1CE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421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2pPr>
      <a:lvl3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3pPr>
      <a:lvl4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4pPr>
      <a:lvl5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5pPr>
      <a:lvl6pPr marL="457109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6pPr>
      <a:lvl7pPr marL="914217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7pPr>
      <a:lvl8pPr marL="1371326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8pPr>
      <a:lvl9pPr marL="1828434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9pPr>
    </p:titleStyle>
    <p:bodyStyle>
      <a:lvl1pPr marL="226968" indent="-226968" algn="l" defTabSz="9126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4076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85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3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402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9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2.wdp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.png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" Type="http://schemas.openxmlformats.org/officeDocument/2006/relationships/image" Target="../media/image8.emf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2.png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emf"/><Relationship Id="rId11" Type="http://schemas.openxmlformats.org/officeDocument/2006/relationships/image" Target="../media/image2.png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92" y="0"/>
            <a:ext cx="9685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83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25" y="0"/>
            <a:ext cx="968588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80645"/>
          <a:stretch/>
        </p:blipFill>
        <p:spPr>
          <a:xfrm>
            <a:off x="1252308" y="5530787"/>
            <a:ext cx="9687384" cy="13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4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2202" y="422058"/>
            <a:ext cx="616065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программирования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Языки программирования (C, C++, C#,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Java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разработки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администрирования реляционных и </a:t>
            </a: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нереляционных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баз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данных. Язык 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SQL.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ПО</a:t>
            </a:r>
            <a:endParaRPr lang="ru-RU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данных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ПО под мобильные платформы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Android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iOS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WEB-приложений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игр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. Unity 3D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Создание сетевых приложений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технологии разработки безопасного ПО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менеджмент</a:t>
            </a:r>
            <a:endParaRPr lang="en-US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en-US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Блокчейн</a:t>
            </a:r>
            <a:endParaRPr lang="en-US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Облачные вычисления</a:t>
            </a:r>
            <a:r>
              <a:rPr lang="en-US" sz="20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20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20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901" y="679525"/>
            <a:ext cx="62982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Языки 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программирования (C, C++, </a:t>
            </a: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JSON, XML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Web-с</a:t>
            </a: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ервисы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en-US" sz="2000" dirty="0">
                <a:solidFill>
                  <a:srgbClr val="0070C0"/>
                </a:solidFill>
                <a:latin typeface="Ubuntu" panose="020B0504030602030204" pitchFamily="34" charset="0"/>
              </a:rPr>
              <a:t>SOAP (Simple Object Access Protocol), REST (Representational State Transfer)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Командная работа</a:t>
            </a:r>
            <a:endParaRPr lang="ru-RU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данных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WEB-приложений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Node.js, </a:t>
            </a: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фреймворк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Express</a:t>
            </a:r>
            <a:endParaRPr lang="ru-RU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Angular, React.js, Vue.js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CMS: </a:t>
            </a:r>
            <a:r>
              <a:rPr lang="en-US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Wordpress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, Joomla, Drupal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Yii2, </a:t>
            </a:r>
            <a:r>
              <a:rPr lang="en-US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Laravel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Symphony</a:t>
            </a:r>
            <a:endParaRPr lang="ru-RU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ПО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менеджмент</a:t>
            </a:r>
            <a:endParaRPr lang="en-US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5"/>
          <p:cNvSpPr/>
          <p:nvPr/>
        </p:nvSpPr>
        <p:spPr>
          <a:xfrm flipV="1">
            <a:off x="6384966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054360" y="2620269"/>
            <a:ext cx="536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программирование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1313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960572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32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4306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r>
              <a:rPr lang="ru-RU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091145" y="679525"/>
            <a:ext cx="59317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Построение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IPv4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IPv6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сетей: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LAN: Ethernet, L2/L3 Switching, VLAN, STP (RSTP, MSTP)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Протоколы маршрутизации: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EIGRP, OSPF, BGP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обработки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multicast: IGMP, CGMP, PIM.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ключевых сетевых сервисов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обеспечения безопасности сетей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Операционные системы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Развертывание и поддержка рабочих станций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10.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Управление инфраструктурой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Active Directory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сервисов на базе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Резервное копирования и восстановление данных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Кибербезопасность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1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277201" y="710303"/>
            <a:ext cx="5429095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Графические редакторы компании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Photoshop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Illustrator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InDesign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Навыки рисунка, создания эскизов.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Теория дизайна, брэндинг и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айдентика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работа с фирменными стилями.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Вёрстка и макетирование.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Допечатная подготовка.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-дизайн и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web-кодинг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дизайн и создание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-страниц.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Создание анимации в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Animate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Юзабилити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и поисковая оптимизация веб-сайтов.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3ds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Max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и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Maya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3d, прохождение сертификации.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3D-моделирование и визуализация.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3D-анимация, создание компьютерных мультфильмов.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Работа с видео и звуком.</a:t>
            </a:r>
          </a:p>
        </p:txBody>
      </p:sp>
      <p:sp>
        <p:nvSpPr>
          <p:cNvPr id="11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954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4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5958A-3992-4968-BA0C-BD5575C7E152}"/>
              </a:ext>
            </a:extLst>
          </p:cNvPr>
          <p:cNvSpPr/>
          <p:nvPr/>
        </p:nvSpPr>
        <p:spPr>
          <a:xfrm>
            <a:off x="768790" y="5516873"/>
            <a:ext cx="1845835" cy="645963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86D7-80F6-42C4-B0F4-CDCCF9ECB3C1}"/>
              </a:ext>
            </a:extLst>
          </p:cNvPr>
          <p:cNvSpPr txBox="1"/>
          <p:nvPr/>
        </p:nvSpPr>
        <p:spPr>
          <a:xfrm>
            <a:off x="552941" y="5516873"/>
            <a:ext cx="2401331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uk-UA" sz="3199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  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Лекции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63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93C92B-4663-40FD-BD95-3789452C2C5D}"/>
              </a:ext>
            </a:extLst>
          </p:cNvPr>
          <p:cNvSpPr/>
          <p:nvPr/>
        </p:nvSpPr>
        <p:spPr>
          <a:xfrm>
            <a:off x="7128835" y="5159329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B82C6-7C4C-426F-9757-60A5F76288C3}"/>
              </a:ext>
            </a:extLst>
          </p:cNvPr>
          <p:cNvSpPr txBox="1"/>
          <p:nvPr/>
        </p:nvSpPr>
        <p:spPr>
          <a:xfrm>
            <a:off x="6746325" y="5190781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6160"/>
          <a:stretch/>
        </p:blipFill>
        <p:spPr bwMode="auto">
          <a:xfrm>
            <a:off x="4408" y="-12700"/>
            <a:ext cx="12187592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215F7-E10E-4E58-8B97-521437E379DB}"/>
              </a:ext>
            </a:extLst>
          </p:cNvPr>
          <p:cNvSpPr/>
          <p:nvPr/>
        </p:nvSpPr>
        <p:spPr>
          <a:xfrm>
            <a:off x="264082" y="404720"/>
            <a:ext cx="6239018" cy="555496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3199" kern="0" dirty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CC7A8-48B5-4474-AD73-82F0F71238D1}"/>
              </a:ext>
            </a:extLst>
          </p:cNvPr>
          <p:cNvSpPr txBox="1"/>
          <p:nvPr/>
        </p:nvSpPr>
        <p:spPr>
          <a:xfrm>
            <a:off x="408511" y="404720"/>
            <a:ext cx="5904133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Arial" charset="0"/>
              </a:rPr>
              <a:t>Мастер-классы от экспертов</a:t>
            </a:r>
            <a:endParaRPr lang="ru-RU" sz="3199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5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Воркшопы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и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0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Знакомство с </a:t>
            </a:r>
            <a:r>
              <a:rPr lang="ru-RU" sz="2000" b="1" dirty="0" err="1" smtClean="0">
                <a:latin typeface="Ubuntu" panose="020B0504030602030204" pitchFamily="34" charset="0"/>
              </a:rPr>
              <a:t>доуниверситетской</a:t>
            </a:r>
            <a:r>
              <a:rPr lang="ru-RU" sz="2000" b="1" dirty="0" smtClean="0">
                <a:latin typeface="Ubuntu" panose="020B0504030602030204" pitchFamily="34" charset="0"/>
              </a:rPr>
              <a:t> подготовкой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Конкурсы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олимпиады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хакатоны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6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Практика в </a:t>
            </a:r>
            <a:r>
              <a:rPr lang="en-US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компаниях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работают наши выпускники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8964870" y="5043424"/>
            <a:ext cx="2741576" cy="956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успешной учебы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093" y="1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в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IT </a:t>
            </a:r>
            <a:r>
              <a:rPr lang="ru-RU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и разработана для: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3874371" y="1225689"/>
            <a:ext cx="83176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комфортной </a:t>
            </a:r>
            <a:r>
              <a:rPr lang="ru-RU" sz="2400" dirty="0">
                <a:solidFill>
                  <a:schemeClr val="bg1"/>
                </a:solidFill>
              </a:rPr>
              <a:t>адаптации к уровню дальнейшего обучения в университете, более </a:t>
            </a:r>
            <a:r>
              <a:rPr lang="ru-RU" sz="2400" dirty="0" smtClean="0">
                <a:solidFill>
                  <a:schemeClr val="bg1"/>
                </a:solidFill>
              </a:rPr>
              <a:t>плавного вхождения </a:t>
            </a:r>
            <a:r>
              <a:rPr lang="ru-RU" sz="2400" dirty="0">
                <a:solidFill>
                  <a:schemeClr val="bg1"/>
                </a:solidFill>
              </a:rPr>
              <a:t>ребенка в 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мир высшей школы</a:t>
            </a:r>
            <a:br>
              <a:rPr lang="ru-RU" sz="2400" dirty="0">
                <a:solidFill>
                  <a:schemeClr val="bg1"/>
                </a:solidFill>
              </a:rPr>
            </a:b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получение </a:t>
            </a:r>
            <a:r>
              <a:rPr lang="ru-RU" sz="2400" dirty="0">
                <a:solidFill>
                  <a:schemeClr val="bg1"/>
                </a:solidFill>
              </a:rPr>
              <a:t>базовых знаний в области </a:t>
            </a:r>
            <a:r>
              <a:rPr lang="en-US" sz="2400" dirty="0" smtClean="0">
                <a:solidFill>
                  <a:schemeClr val="bg1"/>
                </a:solidFill>
              </a:rPr>
              <a:t>I</a:t>
            </a:r>
            <a:r>
              <a:rPr lang="ru-RU" sz="2400" dirty="0" smtClean="0">
                <a:solidFill>
                  <a:schemeClr val="bg1"/>
                </a:solidFill>
              </a:rPr>
              <a:t>Т технологий</a:t>
            </a: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возможности школьнику </a:t>
            </a:r>
            <a:r>
              <a:rPr lang="ru-RU" sz="2400" dirty="0">
                <a:solidFill>
                  <a:schemeClr val="bg1"/>
                </a:solidFill>
              </a:rPr>
              <a:t>почувствовать себя в реальной сфере </a:t>
            </a:r>
            <a:r>
              <a:rPr lang="en-US" sz="2400" dirty="0" smtClean="0">
                <a:solidFill>
                  <a:schemeClr val="bg1"/>
                </a:solidFill>
              </a:rPr>
              <a:t>I</a:t>
            </a:r>
            <a:r>
              <a:rPr lang="ru-RU" sz="2400" dirty="0" smtClean="0">
                <a:solidFill>
                  <a:schemeClr val="bg1"/>
                </a:solidFill>
              </a:rPr>
              <a:t>Т </a:t>
            </a:r>
            <a:r>
              <a:rPr lang="ru-RU" sz="2400" dirty="0">
                <a:solidFill>
                  <a:schemeClr val="bg1"/>
                </a:solidFill>
              </a:rPr>
              <a:t>еще до вступления в ВУЗ и понять свои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предпочтения в различных </a:t>
            </a:r>
            <a:r>
              <a:rPr lang="en-US" sz="2400" dirty="0" smtClean="0">
                <a:solidFill>
                  <a:schemeClr val="bg1"/>
                </a:solidFill>
              </a:rPr>
              <a:t>I</a:t>
            </a:r>
            <a:r>
              <a:rPr lang="ru-RU" sz="2400" dirty="0" smtClean="0">
                <a:solidFill>
                  <a:schemeClr val="bg1"/>
                </a:solidFill>
              </a:rPr>
              <a:t>Т направлениях</a:t>
            </a: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развить </a:t>
            </a:r>
            <a:r>
              <a:rPr lang="ru-RU" sz="2400" dirty="0">
                <a:solidFill>
                  <a:schemeClr val="bg1"/>
                </a:solidFill>
              </a:rPr>
              <a:t>лидерские качества и профессиональные навыки</a:t>
            </a:r>
            <a:br>
              <a:rPr lang="ru-RU" sz="2400" dirty="0">
                <a:solidFill>
                  <a:schemeClr val="bg1"/>
                </a:solidFill>
              </a:rPr>
            </a:b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повысить </a:t>
            </a:r>
            <a:r>
              <a:rPr lang="ru-RU" sz="2400" dirty="0">
                <a:solidFill>
                  <a:schemeClr val="bg1"/>
                </a:solidFill>
              </a:rPr>
              <a:t>мотивацию к обучению в ВУЗе за счет интересных занятий с </a:t>
            </a:r>
            <a:r>
              <a:rPr lang="ru-RU" sz="2400" dirty="0" smtClean="0">
                <a:solidFill>
                  <a:schemeClr val="bg1"/>
                </a:solidFill>
              </a:rPr>
              <a:t>высококлассными 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профессионалами </a:t>
            </a:r>
            <a:r>
              <a:rPr lang="ru-RU" sz="2400" dirty="0">
                <a:solidFill>
                  <a:schemeClr val="bg1"/>
                </a:solidFill>
              </a:rPr>
              <a:t>по </a:t>
            </a:r>
            <a:r>
              <a:rPr lang="ru-RU" sz="2400" dirty="0" smtClean="0">
                <a:solidFill>
                  <a:schemeClr val="bg1"/>
                </a:solidFill>
              </a:rPr>
              <a:t>специальности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432" y="-807189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10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1460481" y="331747"/>
            <a:ext cx="9626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err="1">
                <a:solidFill>
                  <a:srgbClr val="0070C0"/>
                </a:solidFill>
                <a:latin typeface="Ubuntu" panose="020B0504030602030204" pitchFamily="34" charset="0"/>
              </a:rPr>
              <a:t>Доуниверситетская</a:t>
            </a:r>
            <a:r>
              <a:rPr lang="uk-UA" sz="3200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</a:rPr>
              <a:t>подготовка</a:t>
            </a:r>
            <a:r>
              <a:rPr lang="en-US" sz="3200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</a:rPr>
              <a:t>подходит</a:t>
            </a:r>
            <a:endParaRPr lang="en-US" sz="32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3200" dirty="0">
                <a:solidFill>
                  <a:srgbClr val="0070C0"/>
                </a:solidFill>
                <a:latin typeface="Ubuntu" panose="020B0504030602030204" pitchFamily="34" charset="0"/>
              </a:rPr>
              <a:t>для </a:t>
            </a:r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</a:rPr>
              <a:t>учеников</a:t>
            </a:r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</a:rPr>
              <a:t> 10</a:t>
            </a:r>
            <a:r>
              <a:rPr lang="en-US" sz="3200" dirty="0">
                <a:solidFill>
                  <a:srgbClr val="0070C0"/>
                </a:solidFill>
                <a:latin typeface="Ubuntu" panose="020B0504030602030204" pitchFamily="34" charset="0"/>
              </a:rPr>
              <a:t>-1</a:t>
            </a:r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</a:rPr>
              <a:t>1</a:t>
            </a:r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</a:rPr>
              <a:t> классов</a:t>
            </a:r>
            <a:endParaRPr lang="en-US" sz="32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1460481" y="2228089"/>
            <a:ext cx="7647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Для учеников 10-х классов продолжительность </a:t>
            </a: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учебной программы </a:t>
            </a:r>
            <a:endParaRPr lang="ru-RU" sz="24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>
              <a:defRPr/>
            </a:pP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1,5 </a:t>
            </a: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года </a:t>
            </a: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(3 </a:t>
            </a: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семестра</a:t>
            </a: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1460481" y="3818820"/>
            <a:ext cx="80181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Для учеников 11-х классов продолжительность </a:t>
            </a: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учебной программы </a:t>
            </a:r>
            <a:endParaRPr lang="ru-RU" sz="24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lvl="0">
              <a:defRPr/>
            </a:pP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1 год (2 </a:t>
            </a: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семестра</a:t>
            </a: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1460481" y="5386981"/>
            <a:ext cx="8112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1 </a:t>
            </a: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семестр </a:t>
            </a: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состоит из 15 учебных недель </a:t>
            </a:r>
            <a:r>
              <a:rPr lang="ru-RU" sz="24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и 1 </a:t>
            </a:r>
            <a:r>
              <a:rPr lang="ru-RU" sz="2400" dirty="0">
                <a:solidFill>
                  <a:srgbClr val="0070C0"/>
                </a:solidFill>
                <a:latin typeface="Ubuntu" panose="020B0504030602030204" pitchFamily="34" charset="0"/>
              </a:rPr>
              <a:t>зачетной</a:t>
            </a:r>
          </a:p>
        </p:txBody>
      </p:sp>
    </p:spTree>
    <p:extLst>
      <p:ext uri="{BB962C8B-B14F-4D97-AF65-F5344CB8AC3E}">
        <p14:creationId xmlns:p14="http://schemas.microsoft.com/office/powerpoint/2010/main" val="4149521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564989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Разработка программного обеспечения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Веб-программирование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Робототехника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Современные 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информационные </a:t>
            </a: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технологии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Компьютерная графика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uk-UA" altLang="uk-UA" sz="20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lang="uk-UA" sz="3999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71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311256" y="228393"/>
            <a:ext cx="5086760" cy="3028553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684829" y="366437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lang="uk-UA" sz="3999" b="1" kern="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lang="uk-UA" sz="3999" b="1" kern="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lang="uk-UA" sz="3999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9CB6A-FD95-491D-B8C5-082B5B70DB5C}"/>
              </a:ext>
            </a:extLst>
          </p:cNvPr>
          <p:cNvSpPr txBox="1"/>
          <p:nvPr/>
        </p:nvSpPr>
        <p:spPr>
          <a:xfrm>
            <a:off x="523492" y="1354437"/>
            <a:ext cx="5183575" cy="15388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Основы критического мышления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Риторика</a:t>
            </a:r>
            <a:endParaRPr lang="uk-UA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9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6187736" y="3256947"/>
            <a:ext cx="5127274" cy="3412976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15676" y="4307421"/>
            <a:ext cx="499933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Английский язык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Математика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Украинский язык и </a:t>
            </a: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defTabSz="914217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литература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6315676" y="3336626"/>
            <a:ext cx="5294690" cy="1015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>
              <a:defRPr/>
            </a:pPr>
            <a:r>
              <a:rPr lang="ru-RU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Подготовка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к ЗНО </a:t>
            </a:r>
          </a:p>
          <a:p>
            <a:pPr defTabSz="914217">
              <a:defRPr/>
            </a:pPr>
            <a:r>
              <a:rPr lang="ru-RU" sz="20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(в 2-х годичной программе)</a:t>
            </a:r>
            <a:endParaRPr lang="ru-RU" sz="2000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11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7991" b="7113"/>
          <a:stretch/>
        </p:blipFill>
        <p:spPr bwMode="auto">
          <a:xfrm>
            <a:off x="-12700" y="-12700"/>
            <a:ext cx="122047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19">
            <a:extLst>
              <a:ext uri="{FF2B5EF4-FFF2-40B4-BE49-F238E27FC236}">
                <a16:creationId xmlns:a16="http://schemas.microsoft.com/office/drawing/2014/main" id="{96E1C075-14E1-47B6-9EC4-919FAFE00596}"/>
              </a:ext>
            </a:extLst>
          </p:cNvPr>
          <p:cNvSpPr/>
          <p:nvPr/>
        </p:nvSpPr>
        <p:spPr>
          <a:xfrm>
            <a:off x="6114273" y="260350"/>
            <a:ext cx="5808771" cy="635000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Ubuntu Light" panose="020B030403060203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72A09-BB1F-49B8-9082-D87EE2DF1D61}"/>
              </a:ext>
            </a:extLst>
          </p:cNvPr>
          <p:cNvSpPr txBox="1"/>
          <p:nvPr/>
        </p:nvSpPr>
        <p:spPr>
          <a:xfrm>
            <a:off x="6197950" y="685626"/>
            <a:ext cx="5641415" cy="7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3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buntu" panose="020B0504030602030204" pitchFamily="34" charset="0"/>
                <a:cs typeface="Calibri" pitchFamily="34" charset="0"/>
                <a:sym typeface="Arial" charset="0"/>
              </a:rPr>
              <a:t>ФОРМАТ ОБУЧЕНИЯ</a:t>
            </a:r>
            <a:endParaRPr lang="uk-UA" sz="3999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3F1CB-7117-4549-B477-53FA10D3757B}"/>
              </a:ext>
            </a:extLst>
          </p:cNvPr>
          <p:cNvSpPr txBox="1"/>
          <p:nvPr/>
        </p:nvSpPr>
        <p:spPr>
          <a:xfrm>
            <a:off x="6281629" y="1883788"/>
            <a:ext cx="564141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Тренинги</a:t>
            </a: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Командная работа над проектами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Презентация результатов</a:t>
            </a:r>
            <a:endParaRPr lang="uk-UA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uk-UA" sz="1600" dirty="0">
              <a:solidFill>
                <a:prstClr val="black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6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5445"/>
          <a:stretch/>
        </p:blipFill>
        <p:spPr bwMode="auto">
          <a:xfrm>
            <a:off x="2205" y="1"/>
            <a:ext cx="121875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19">
            <a:extLst>
              <a:ext uri="{FF2B5EF4-FFF2-40B4-BE49-F238E27FC236}">
                <a16:creationId xmlns:a16="http://schemas.microsoft.com/office/drawing/2014/main" id="{BF89071F-3017-4707-AC8F-55DDAB314569}"/>
              </a:ext>
            </a:extLst>
          </p:cNvPr>
          <p:cNvSpPr/>
          <p:nvPr/>
        </p:nvSpPr>
        <p:spPr>
          <a:xfrm>
            <a:off x="121240" y="5804145"/>
            <a:ext cx="7173839" cy="585651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schemeClr val="bg1"/>
              </a:solidFill>
              <a:latin typeface="Century Schoolbook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69EC-2BD8-4E17-A5A2-5D9C019E4D93}"/>
              </a:ext>
            </a:extLst>
          </p:cNvPr>
          <p:cNvSpPr txBox="1"/>
          <p:nvPr/>
        </p:nvSpPr>
        <p:spPr>
          <a:xfrm>
            <a:off x="264082" y="5804145"/>
            <a:ext cx="7127812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 конце семестра – защита проекта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университете,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65125"/>
            <a:ext cx="12065000" cy="1325563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в 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 Step University </a:t>
            </a:r>
            <a:r>
              <a:rPr lang="en-US" b="1" dirty="0" err="1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Dnipro</a:t>
            </a:r>
            <a:endParaRPr lang="ru-RU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25" y="1646550"/>
            <a:ext cx="11092542" cy="46780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Сертификаты ЗНО: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Украинский язык и литература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Математика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Иностранный язык или Физика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Аттестат о среднем образовании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4 фотографии 3х4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Приписное </a:t>
            </a:r>
            <a:endParaRPr lang="en-US" sz="2800" dirty="0" smtClean="0">
              <a:solidFill>
                <a:schemeClr val="bg1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Прием документов:  с 10 июля по 22 июля </a:t>
            </a: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2020</a:t>
            </a: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Начало </a:t>
            </a: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занятий: 1 сентября </a:t>
            </a: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2020</a:t>
            </a:r>
            <a:endParaRPr lang="ru-RU" sz="3200" dirty="0" smtClean="0">
              <a:solidFill>
                <a:schemeClr val="bg1"/>
              </a:solidFill>
              <a:latin typeface="Ubuntu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1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452211"/>
            <a:ext cx="12065000" cy="1007457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</a:t>
            </a:r>
            <a:r>
              <a:rPr lang="ru-RU" sz="3200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на </a:t>
            </a:r>
            <a:r>
              <a:rPr lang="ru-RU" sz="3200" dirty="0" err="1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доуниверситетскую</a:t>
            </a:r>
            <a:r>
              <a:rPr lang="ru-RU" sz="3200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подготовку</a:t>
            </a:r>
            <a:endParaRPr lang="ru-RU" sz="3200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rgbClr val="0070C0"/>
                </a:solidFill>
                <a:latin typeface="Ubuntu" pitchFamily="34" charset="0"/>
              </a:rPr>
              <a:t>Документы для поступления</a:t>
            </a:r>
            <a:r>
              <a:rPr lang="ru-RU" sz="2400" dirty="0" smtClean="0">
                <a:solidFill>
                  <a:srgbClr val="0070C0"/>
                </a:solidFill>
                <a:latin typeface="Ubuntu" pitchFamily="34" charset="0"/>
              </a:rPr>
              <a:t>:</a:t>
            </a:r>
          </a:p>
          <a:p>
            <a:pPr marL="0" indent="0">
              <a:buNone/>
            </a:pPr>
            <a:endParaRPr lang="ru-RU" sz="2400" dirty="0" smtClean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r>
              <a:rPr lang="ru-RU" dirty="0" smtClean="0">
                <a:solidFill>
                  <a:srgbClr val="0070C0"/>
                </a:solidFill>
                <a:latin typeface="Ubuntu" pitchFamily="34" charset="0"/>
              </a:rPr>
              <a:t>Паспорт</a:t>
            </a:r>
          </a:p>
          <a:p>
            <a:pPr lvl="1"/>
            <a:r>
              <a:rPr lang="ru-RU" dirty="0" smtClean="0">
                <a:solidFill>
                  <a:srgbClr val="0070C0"/>
                </a:solidFill>
                <a:latin typeface="Ubuntu" pitchFamily="34" charset="0"/>
              </a:rPr>
              <a:t>ИНН</a:t>
            </a:r>
          </a:p>
          <a:p>
            <a:pPr lvl="1"/>
            <a:r>
              <a:rPr lang="ru-RU" dirty="0" smtClean="0">
                <a:solidFill>
                  <a:srgbClr val="0070C0"/>
                </a:solidFill>
                <a:latin typeface="Ubuntu" pitchFamily="34" charset="0"/>
              </a:rPr>
              <a:t>Свидетельство о рождении</a:t>
            </a:r>
            <a:endParaRPr lang="en-US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endParaRPr lang="ru-RU" sz="24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0070C0"/>
                </a:solidFill>
                <a:latin typeface="Ubuntu" pitchFamily="34" charset="0"/>
              </a:rPr>
              <a:t>Начало занятий: </a:t>
            </a:r>
            <a:r>
              <a:rPr lang="ru-RU" sz="2400" dirty="0" smtClean="0">
                <a:solidFill>
                  <a:srgbClr val="0070C0"/>
                </a:solidFill>
                <a:latin typeface="Ubuntu" pitchFamily="34" charset="0"/>
              </a:rPr>
              <a:t>2 декабря </a:t>
            </a:r>
            <a:r>
              <a:rPr lang="ru-RU" sz="2400" dirty="0" smtClean="0">
                <a:solidFill>
                  <a:srgbClr val="0070C0"/>
                </a:solidFill>
                <a:latin typeface="Ubuntu" pitchFamily="34" charset="0"/>
              </a:rPr>
              <a:t>2019</a:t>
            </a:r>
          </a:p>
          <a:p>
            <a:pPr lvl="1"/>
            <a:endParaRPr lang="ru-RU" dirty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dirty="0" smtClean="0">
              <a:solidFill>
                <a:srgbClr val="0070C0"/>
              </a:solidFill>
              <a:latin typeface="Ubuntu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3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Продолжаем</a:t>
            </a:r>
            <a:endParaRPr lang="ru-RU" sz="72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с </a:t>
            </a:r>
            <a:r>
              <a:rPr lang="ru-RU" sz="2000" b="1" dirty="0" err="1">
                <a:latin typeface="Ubuntu" panose="020B0504030602030204" pitchFamily="34" charset="0"/>
              </a:rPr>
              <a:t>доуниверситетской</a:t>
            </a:r>
            <a:r>
              <a:rPr lang="ru-RU" sz="2000" b="1" dirty="0">
                <a:latin typeface="Ubuntu" panose="020B0504030602030204" pitchFamily="34" charset="0"/>
              </a:rPr>
              <a:t> подготовкой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774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9372734" y="-19303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9311272" y="1108361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10275840" y="1390366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976663" y="2781807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филиала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6658" y="618119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10219145" y="3073901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4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136093" y="4428784"/>
            <a:ext cx="306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университета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520958" y="481660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437906" y="6171485"/>
            <a:ext cx="306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школы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/>
      <p:bldP spid="149" grpId="0"/>
      <p:bldP spid="168" grpId="0"/>
      <p:bldP spid="138" grpId="0"/>
      <p:bldP spid="141" grpId="0"/>
      <p:bldP spid="144" grpId="0"/>
      <p:bldP spid="1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09240" y="245447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842185" y="516899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7229246" y="1665688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745638" y="6207202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8084809" y="248429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8883162" y="3482842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9268651" y="4648119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11156" y="362182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9869465" y="1674382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397926" y="4338263"/>
            <a:ext cx="4733270" cy="2097509"/>
            <a:chOff x="3229352" y="3987912"/>
            <a:chExt cx="4733270" cy="2097509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044819" y="4607475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755703" y="5716089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362855" y="1947496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916713" y="3066232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218704" y="3399916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4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973823" y="462021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6540901" y="2609215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6232847" y="3829797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prstClr val="white"/>
                </a:solidFill>
                <a:latin typeface="Ubuntu" panose="020B0504030602030204" pitchFamily="34" charset="0"/>
              </a:rPr>
              <a:t>школы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2780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</a:t>
            </a:r>
            <a:r>
              <a:rPr lang="ru-RU" b="1" dirty="0" smtClean="0">
                <a:latin typeface="Ubuntu" panose="020B0504030602030204" pitchFamily="34" charset="0"/>
              </a:rPr>
              <a:t>графика </a:t>
            </a:r>
            <a:r>
              <a:rPr lang="ru-RU" b="1" dirty="0">
                <a:latin typeface="Ubuntu" panose="020B0504030602030204" pitchFamily="34" charset="0"/>
              </a:rPr>
              <a:t>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19" y="5552104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65892" y="5690604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5328"/>
            <a:ext cx="569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Лицензия МОН Украины от 21 декабря 2018 года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  <p:bldP spid="12" grpId="0" animBg="1"/>
      <p:bldP spid="13" grpId="0" animBg="1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соответствуют потребностям ІТ-рынка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и согласованы с </a:t>
            </a:r>
            <a:r>
              <a:rPr lang="en-US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Community Dnipro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26841" y="214563"/>
            <a:ext cx="5025381" cy="654019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1968</TotalTime>
  <Words>1535</Words>
  <Application>Microsoft Office PowerPoint</Application>
  <PresentationFormat>Widescreen</PresentationFormat>
  <Paragraphs>362</Paragraphs>
  <Slides>36</Slides>
  <Notes>18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36</vt:i4>
      </vt:variant>
    </vt:vector>
  </HeadingPairs>
  <TitlesOfParts>
    <vt:vector size="51" baseType="lpstr">
      <vt:lpstr>Arial</vt:lpstr>
      <vt:lpstr>Bahnschrift Condensed</vt:lpstr>
      <vt:lpstr>Calibri</vt:lpstr>
      <vt:lpstr>Calibri Light</vt:lpstr>
      <vt:lpstr>Century Schoolbook</vt:lpstr>
      <vt:lpstr>Courier New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Тема Office</vt:lpstr>
      <vt:lpstr>PowerPoint Presentation</vt:lpstr>
      <vt:lpstr>PowerPoint Presentation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Где работают наши выпускники</vt:lpstr>
      <vt:lpstr>Трудоустройство выпускников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Поступление в IT Step University Dnipro</vt:lpstr>
      <vt:lpstr>Поступление на доуниверситетскую подготовку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371</cp:revision>
  <dcterms:created xsi:type="dcterms:W3CDTF">2019-02-04T17:57:26Z</dcterms:created>
  <dcterms:modified xsi:type="dcterms:W3CDTF">2019-09-27T14:35:09Z</dcterms:modified>
</cp:coreProperties>
</file>